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D48-36D3-4D97-A68F-AC20B44278ED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43ED48-36D3-4D97-A68F-AC20B44278ED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21D537-D155-4244-A549-5A7CFD731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47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50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53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55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56.pn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59.jpeg" Type="http://schemas.openxmlformats.org/officeDocument/2006/relationships/image"/><Relationship Id="rId4" Target="../media/image58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2" Target="../media/image60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2" Target="../media/image61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63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2" Target="../media/image64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67.jpeg" Type="http://schemas.openxmlformats.org/officeDocument/2006/relationships/image"/><Relationship Id="rId5" Target="../media/image53.jpeg" Type="http://schemas.openxmlformats.org/officeDocument/2006/relationships/image"/><Relationship Id="rId4" Target="../media/image66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71.jpeg" Type="http://schemas.openxmlformats.org/officeDocument/2006/relationships/image"/><Relationship Id="rId7" Target="../media/image52.jpeg" Type="http://schemas.openxmlformats.org/officeDocument/2006/relationships/image"/><Relationship Id="rId2" Target="../media/image70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74.jpeg" Type="http://schemas.openxmlformats.org/officeDocument/2006/relationships/image"/><Relationship Id="rId5" Target="../media/image73.png" Type="http://schemas.openxmlformats.org/officeDocument/2006/relationships/image"/><Relationship Id="rId4" Target="../media/image72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76.jpeg" Type="http://schemas.openxmlformats.org/officeDocument/2006/relationships/image"/><Relationship Id="rId7" Target="../media/image80.png" Type="http://schemas.openxmlformats.org/officeDocument/2006/relationships/image"/><Relationship Id="rId2" Target="../media/image75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79.jpeg" Type="http://schemas.openxmlformats.org/officeDocument/2006/relationships/image"/><Relationship Id="rId5" Target="../media/image78.jpeg" Type="http://schemas.openxmlformats.org/officeDocument/2006/relationships/image"/><Relationship Id="rId4" Target="../media/image77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82.jpeg" Type="http://schemas.openxmlformats.org/officeDocument/2006/relationships/image"/><Relationship Id="rId2" Target="../media/image81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85.jpeg" Type="http://schemas.openxmlformats.org/officeDocument/2006/relationships/image"/><Relationship Id="rId5" Target="../media/image84.jpeg" Type="http://schemas.openxmlformats.org/officeDocument/2006/relationships/image"/><Relationship Id="rId4" Target="../media/image83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8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88.jpeg" Type="http://schemas.openxmlformats.org/officeDocument/2006/relationships/image"/><Relationship Id="rId4" Target="../media/image87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90.jpeg" Type="http://schemas.openxmlformats.org/officeDocument/2006/relationships/image"/><Relationship Id="rId2" Target="../media/image89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92.jpeg" Type="http://schemas.openxmlformats.org/officeDocument/2006/relationships/image"/><Relationship Id="rId5" Target="../media/image91.jpeg" Type="http://schemas.openxmlformats.org/officeDocument/2006/relationships/image"/><Relationship Id="rId4" Target="../media/image48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8" Target="../media/image98.jpeg" Type="http://schemas.openxmlformats.org/officeDocument/2006/relationships/image"/><Relationship Id="rId3" Target="../media/image94.jpeg" Type="http://schemas.openxmlformats.org/officeDocument/2006/relationships/image"/><Relationship Id="rId7" Target="../media/image97.jpeg" Type="http://schemas.openxmlformats.org/officeDocument/2006/relationships/image"/><Relationship Id="rId2" Target="../media/image93.jpe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42.jpeg" Type="http://schemas.openxmlformats.org/officeDocument/2006/relationships/image"/><Relationship Id="rId5" Target="../media/image96.jpeg" Type="http://schemas.openxmlformats.org/officeDocument/2006/relationships/image"/><Relationship Id="rId4" Target="../media/image95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9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100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67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44.jpeg" Type="http://schemas.openxmlformats.org/officeDocument/2006/relationships/image"/><Relationship Id="rId4" Target="../media/image68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8" Target="../media/image18.jpeg" Type="http://schemas.openxmlformats.org/officeDocument/2006/relationships/image"/><Relationship Id="rId3" Target="../media/image14.jpeg" Type="http://schemas.openxmlformats.org/officeDocument/2006/relationships/image"/><Relationship Id="rId7" Target="../media/image9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7.jpeg" Type="http://schemas.openxmlformats.org/officeDocument/2006/relationships/image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3.jpeg" Type="http://schemas.openxmlformats.org/officeDocument/2006/relationships/image"/><Relationship Id="rId5" Target="../media/image10.jpeg" Type="http://schemas.openxmlformats.org/officeDocument/2006/relationships/image"/><Relationship Id="rId4" Target="../media/image4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5500702"/>
            <a:ext cx="6143668" cy="785818"/>
          </a:xfrm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8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Устный журнал</a:t>
            </a:r>
            <a:endParaRPr lang="ru-RU" sz="4800" b="1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7048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857224" y="428604"/>
            <a:ext cx="7715304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1428736"/>
            <a:ext cx="3686172" cy="5143536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происхождению братья были грека-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ми,  родились в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г.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Солунь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Солоники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на Границе Болгарии и Греции. Мальчики с детства знали два языка: греческий и славянский. Оба получили блестящее образование, жили духовной жизнью, не придавали значения богатству и славе.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358246" cy="12192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Солунские</a:t>
            </a:r>
            <a:r>
              <a:rPr lang="ru-RU" sz="40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братья </a:t>
            </a:r>
            <a:br>
              <a:rPr lang="ru-RU" sz="40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Кирилл и </a:t>
            </a:r>
            <a:r>
              <a:rPr lang="ru-RU" sz="4000" b="1" spc="0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Мефодий</a:t>
            </a:r>
            <a:r>
              <a:rPr lang="ru-RU" sz="4000" b="1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ru-RU" sz="4000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500594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643998" cy="1133460"/>
          </a:xfrm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Глаголица. Первая славянская азбука</a:t>
            </a:r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ru-RU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3000396" cy="500066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просьбе князя Ростислава Кирилл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Мефодий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приехали к славянам, чтобы создать азбуку. </a:t>
            </a:r>
            <a:r>
              <a:rPr lang="ru-RU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 мая 863 года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Плиске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братья Кирилл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Мефодий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огласили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изобретение славянского алфавита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6215082"/>
            <a:ext cx="5857884" cy="4286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/>
              <a:t>Глаголица. </a:t>
            </a:r>
            <a:r>
              <a:rPr lang="ru-RU" sz="2000" dirty="0" err="1" smtClean="0"/>
              <a:t>Башчанская</a:t>
            </a:r>
            <a:r>
              <a:rPr lang="ru-RU" sz="2000" dirty="0" smtClean="0"/>
              <a:t> плита – памятник глаголицы </a:t>
            </a:r>
            <a:r>
              <a:rPr lang="en-US" sz="2000" dirty="0" smtClean="0"/>
              <a:t>XI</a:t>
            </a:r>
            <a:r>
              <a:rPr lang="ru-RU" sz="2000" dirty="0" smtClean="0"/>
              <a:t>в.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071546"/>
            <a:ext cx="228601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00174"/>
            <a:ext cx="3071834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00438"/>
            <a:ext cx="292892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Святые равноапостольные</a:t>
            </a:r>
            <a:b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братья Кирилл и </a:t>
            </a:r>
            <a:r>
              <a:rPr lang="ru-RU" b="1" spc="0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Мефодий</a:t>
            </a:r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5715016"/>
            <a:ext cx="3945664" cy="38098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1428736"/>
            <a:ext cx="2707376" cy="5429264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Братья Кирилл и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Мефодий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принесли на земли славян свет письмен-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знаний. После смерти они были при -числены к лику святых и на иконах их всегда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жают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вместе.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428736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14752"/>
            <a:ext cx="2071702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736"/>
            <a:ext cx="3571900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357826"/>
            <a:ext cx="4088540" cy="7381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5429264"/>
            <a:ext cx="3993260" cy="666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786214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HeroicExtreme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4000528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928802"/>
            <a:ext cx="3071834" cy="4286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52400"/>
            <a:ext cx="7643866" cy="12192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>Страница третья:</a:t>
            </a:r>
            <a:br>
              <a:rPr lang="ru-RU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>«Из жизни русского алфавита»</a:t>
            </a:r>
            <a:endParaRPr lang="ru-RU" b="1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13716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Кириллица. </a:t>
            </a:r>
            <a:b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Вторая славянская азбука.</a:t>
            </a:r>
            <a:endParaRPr lang="ru-RU" sz="44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2928958" cy="5143536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конце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IX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начале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последователя-ми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Кирилла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Мефодия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был создан новый славянский алфавит, состоящий из 43 букв. Создатели алфавита назвали его </a:t>
            </a:r>
            <a:r>
              <a:rPr lang="ru-RU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кириллицей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честь своего учителя Кирилла.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214422"/>
            <a:ext cx="37147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571612"/>
            <a:ext cx="2643174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8001024" y="1643050"/>
            <a:ext cx="707112" cy="492922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500570"/>
            <a:ext cx="2428892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3716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«Тайный смысл</a:t>
            </a:r>
            <a:b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славянской азбуки»</a:t>
            </a:r>
            <a:endParaRPr lang="ru-RU" sz="48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3929066"/>
            <a:ext cx="5357850" cy="2714644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– Буквы, Ведающие и Говорящие Добро, Есть Жизнь Земли, и Как Люди Мыслю.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143272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357298"/>
            <a:ext cx="292895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4643446"/>
            <a:ext cx="31386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357298"/>
            <a:ext cx="251459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572560" cy="77627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«Азбуку учат – во всю губу кричат!»</a:t>
            </a:r>
            <a:endParaRPr lang="ru-RU" sz="40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6286520"/>
            <a:ext cx="8358246" cy="57148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Первые школы на Руси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5429264"/>
            <a:ext cx="3850384" cy="6667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2400"/>
            <a:ext cx="8429684" cy="77627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Гражданская азбука Петра </a:t>
            </a:r>
            <a:r>
              <a:rPr sz="4800" b="1" spc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ru-RU" sz="48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071546"/>
            <a:ext cx="2928958" cy="5572164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Кириллица просуществовала довольно долго, до эпохи Петра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 1710 г. царь-реформатор утвердил новый алфавит. Петр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лично  разработал эскизы новых  букв. Новый шрифт получился более простым и округлым и получил название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«гражданского шрифта».</a:t>
            </a:r>
            <a:endParaRPr lang="ru-RU" i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429024" cy="5214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000108"/>
            <a:ext cx="2143140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357430"/>
            <a:ext cx="1928826" cy="2571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7554" y="5072074"/>
            <a:ext cx="2643206" cy="16430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     Первая книга</a:t>
            </a:r>
            <a:r>
              <a:rPr lang="en-US" b="1" i="1" dirty="0" smtClean="0"/>
              <a:t> </a:t>
            </a:r>
            <a:r>
              <a:rPr lang="ru-RU" b="1" i="1" dirty="0" err="1" smtClean="0"/>
              <a:t>Петра,напеча-танная</a:t>
            </a:r>
            <a:r>
              <a:rPr lang="ru-RU" b="1" i="1" dirty="0" smtClean="0"/>
              <a:t>«</a:t>
            </a:r>
            <a:r>
              <a:rPr lang="ru-RU" b="1" i="1" dirty="0" err="1" smtClean="0"/>
              <a:t>граж-данским</a:t>
            </a:r>
            <a:r>
              <a:rPr lang="ru-RU" b="1" i="1" dirty="0" smtClean="0"/>
              <a:t> шрифтом»</a:t>
            </a:r>
            <a:endParaRPr lang="ru-RU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5" y="1428736"/>
            <a:ext cx="1928795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История одной буквы: </a:t>
            </a:r>
            <a:b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            буква </a:t>
            </a:r>
            <a:endParaRPr lang="ru-RU" sz="44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3000364" cy="5214974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азбуке Петра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было буквы Ё. До недавнего времени автором буквы Ё считался писатель Н.М. Карамзин. Однако  стал известен факт, что именно княгиня Е.Р. Дашкова  предложила использовать новую букву Ё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  18 ноября 1784 г. Буква Ё получила официальное признание.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6357958"/>
            <a:ext cx="3929090" cy="50004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          Княгиня Е.Р. Дашкова</a:t>
            </a:r>
            <a:endParaRPr lang="ru-RU" b="1" i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00042"/>
            <a:ext cx="1739504" cy="187642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r="5400000" sy="-100000" algn="bl" rotWithShape="0"/>
            <a:softEdge rad="63500"/>
          </a:effectLst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42873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643314"/>
            <a:ext cx="2000264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2500306"/>
            <a:ext cx="2928958" cy="3857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914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Современный алфавит.</a:t>
            </a:r>
            <a:endParaRPr lang="ru-RU" sz="48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072074"/>
            <a:ext cx="5214974" cy="15716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200" b="1" i="1" dirty="0" smtClean="0"/>
              <a:t>         </a:t>
            </a:r>
            <a:r>
              <a:rPr lang="ru-RU" sz="4400" b="1" i="1" dirty="0" smtClean="0"/>
              <a:t>В.И. Ленин</a:t>
            </a:r>
          </a:p>
          <a:p>
            <a:pPr>
              <a:buNone/>
            </a:pPr>
            <a:endParaRPr lang="ru-RU" sz="3200" b="1" i="1" dirty="0" smtClean="0"/>
          </a:p>
          <a:p>
            <a:pPr>
              <a:buNone/>
            </a:pPr>
            <a:endParaRPr lang="ru-RU" sz="3200" b="1" i="1" dirty="0" smtClean="0"/>
          </a:p>
          <a:p>
            <a:pPr>
              <a:buNone/>
            </a:pPr>
            <a:endParaRPr lang="ru-RU" sz="3200" b="1" i="1" dirty="0" smtClean="0"/>
          </a:p>
          <a:p>
            <a:pPr>
              <a:buNone/>
            </a:pPr>
            <a:r>
              <a:rPr lang="ru-RU" sz="3200" b="1" i="1" dirty="0" smtClean="0"/>
              <a:t>                                                              </a:t>
            </a:r>
            <a:r>
              <a:rPr lang="ru-RU" sz="4400" b="1" i="1" dirty="0" smtClean="0"/>
              <a:t>А.А. Шахматов          </a:t>
            </a:r>
            <a:endParaRPr lang="ru-RU" sz="44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142984"/>
            <a:ext cx="3357586" cy="5500726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Через 200 лет после  правления Петра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русскую азбуку ждала новая реформа. Связана она была с революцией 1917 года во главе с В.И. Лениным.  По его инициативе  госкомиссия по просвещению во главе с В.А. Луначарским, опираясь на работу академика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А.А. Шахматова, подготовила введение нового алфавита.</a:t>
            </a:r>
          </a:p>
          <a:p>
            <a:pPr>
              <a:buNone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2643206" cy="385765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Содержимое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357430"/>
            <a:ext cx="2571768" cy="385765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500042"/>
            <a:ext cx="8501122" cy="164307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24 мая празднуют</a:t>
            </a:r>
          </a:p>
          <a:p>
            <a:pPr algn="ctr">
              <a:buNone/>
            </a:pPr>
            <a:r>
              <a:rPr lang="ru-RU" sz="32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ДЕНЬ СЛАВЯНСКОЙ ПИСЬМЕННОСТИ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pPr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429684" cy="150019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  <a:softEdge rad="635000"/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hardEdg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              </a:t>
            </a:r>
            <a: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знаете ли вы, как    возникла русская  письменность?</a:t>
            </a:r>
            <a:endParaRPr lang="ru-RU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428868"/>
            <a:ext cx="2286016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71678"/>
            <a:ext cx="2476509" cy="310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5" name="Рисунок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428868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«Ушедшие» буквы</a:t>
            </a:r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ru-RU" sz="54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240" y="4071942"/>
            <a:ext cx="2714644" cy="250033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   В.Володарский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000108"/>
            <a:ext cx="3143272" cy="5857892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революции обучение чтению и письму стало обязательным и массовым, что требовало упрощения алфавита. Из него был исключен ряд букв, считавшихся «историческим пережитком». Нововведение оказалось не по душе многим. Печать текстов старым алфавитом стала преследоваться ЧК и В. Володарским, который вошел в историю рьяным борцом с «ерами» и «ятями».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000108"/>
            <a:ext cx="22145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429132"/>
            <a:ext cx="1247780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286388"/>
            <a:ext cx="1228728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857760"/>
            <a:ext cx="1295403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2" name="Прямая со стрелкой 11"/>
          <p:cNvCxnSpPr/>
          <p:nvPr/>
        </p:nvCxnSpPr>
        <p:spPr>
          <a:xfrm>
            <a:off x="2428860" y="3929066"/>
            <a:ext cx="200026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00232" y="3929066"/>
            <a:ext cx="157163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1321571" y="4250537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28596" y="4572008"/>
            <a:ext cx="150019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572116"/>
            <a:ext cx="1285884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71546"/>
            <a:ext cx="342237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История одной буквы:</a:t>
            </a:r>
            <a:b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       Буква </a:t>
            </a:r>
            <a:endParaRPr lang="ru-RU" sz="44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736"/>
            <a:ext cx="20955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290" y="4214818"/>
            <a:ext cx="30004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2786082" cy="5143536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Реформа правописания  1918 г. отменила и букву Ъ(ер) в конце слов на согласный. 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О.И.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Сенковский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писал так: «Пагубнее всех этот тунеядец Ъ, он пожирает более 8% времени и бумаги».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Ъ (ер) называли «самой  дорогой» буквой алфавита. С целью экономии буква была упразднена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1428736"/>
            <a:ext cx="41433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Стрелка вправо 14"/>
          <p:cNvSpPr/>
          <p:nvPr/>
        </p:nvSpPr>
        <p:spPr>
          <a:xfrm rot="20243559">
            <a:off x="4948675" y="5350751"/>
            <a:ext cx="37767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9080599">
            <a:off x="4542235" y="4270552"/>
            <a:ext cx="39832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857628"/>
            <a:ext cx="3333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трелка вправо 16"/>
          <p:cNvSpPr/>
          <p:nvPr/>
        </p:nvSpPr>
        <p:spPr>
          <a:xfrm rot="16200000">
            <a:off x="3992779" y="4508287"/>
            <a:ext cx="857256" cy="55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500042"/>
            <a:ext cx="1643074" cy="152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/>
          <p:cNvPicPr>
            <a:picLocks noGrp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86116" y="5214950"/>
            <a:ext cx="191452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56208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четвертая:</a:t>
            </a:r>
            <a:br>
              <a:rPr lang="ru-RU" sz="36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«День славянской письменности и культуры»</a:t>
            </a:r>
            <a:endParaRPr lang="ru-RU" sz="36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928802"/>
            <a:ext cx="385762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357670"/>
            <a:ext cx="385762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357190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3786214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357430"/>
            <a:ext cx="3854677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Празднование Дня славянской письменности в Болгарии.</a:t>
            </a:r>
            <a:endParaRPr lang="ru-RU" sz="40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429132"/>
            <a:ext cx="6286512" cy="64294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/>
              <a:t>Памятник Кириллу и </a:t>
            </a:r>
            <a:r>
              <a:rPr lang="ru-RU" b="1" i="1" dirty="0" err="1" smtClean="0"/>
              <a:t>Мефодию</a:t>
            </a:r>
            <a:r>
              <a:rPr lang="ru-RU" b="1" i="1" dirty="0" smtClean="0"/>
              <a:t> в Софии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0826" y="1428736"/>
            <a:ext cx="2500330" cy="5286412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самых истоков славянской письменности стояли братья Кирилл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Мефодий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ВБолгарии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уже с середины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XIX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 24 мая празднуется День славянской письменности. Там совершаются праздничные шествия со славянской азбукой и иконами святых.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2428892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7298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25003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643446"/>
            <a:ext cx="385453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2984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Празднование Дня славянской письменности в России.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2357454" cy="535785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России День славянской письменности отмечается с </a:t>
            </a: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 мая 1986 г.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с каждым годом приобретает все большую популярность. Все больше людей стремятся отдать дань великой истории славянской письменности, насчитывающей около </a:t>
            </a: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1150 лет!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4429132"/>
            <a:ext cx="5929322" cy="7858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Памятник Кириллу и </a:t>
            </a:r>
            <a:r>
              <a:rPr lang="ru-RU" b="1" i="1" dirty="0" err="1" smtClean="0"/>
              <a:t>Мефодию</a:t>
            </a:r>
            <a:r>
              <a:rPr lang="ru-RU" b="1" i="1" dirty="0" smtClean="0"/>
              <a:t> В Москве.</a:t>
            </a:r>
            <a:endParaRPr lang="ru-RU" b="1" i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14422"/>
            <a:ext cx="2786082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42984"/>
            <a:ext cx="3429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" name="Содержимое 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714884"/>
            <a:ext cx="200023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714884"/>
            <a:ext cx="214314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714884"/>
            <a:ext cx="207170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71472" y="6357958"/>
            <a:ext cx="3924328" cy="500042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                В Коломне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14876" y="6357958"/>
            <a:ext cx="3973512" cy="5000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В Самаре</a:t>
            </a:r>
            <a:endParaRPr lang="ru-RU" b="1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77322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Памятники Кириллу и </a:t>
            </a:r>
            <a:r>
              <a:rPr lang="ru-RU" b="1" spc="0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Мефодию</a:t>
            </a:r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278608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357430"/>
            <a:ext cx="278608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000108"/>
            <a:ext cx="23574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3500438"/>
            <a:ext cx="3214678" cy="428628"/>
          </a:xfrm>
        </p:spPr>
        <p:txBody>
          <a:bodyPr/>
          <a:lstStyle/>
          <a:p>
            <a:r>
              <a:rPr lang="ru-RU" sz="20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Севастополе  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6429388" y="3500439"/>
            <a:ext cx="2714612" cy="428628"/>
          </a:xfrm>
        </p:spPr>
        <p:txBody>
          <a:bodyPr/>
          <a:lstStyle/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Охриде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714356"/>
            <a:ext cx="2786082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3714752"/>
            <a:ext cx="1928794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000108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8" name="Рисунок 1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3314"/>
            <a:ext cx="2071670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1285860"/>
            <a:ext cx="3686172" cy="5286412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секрет, что язык – живое явление. Произношение постоянно меняется, и внешнему облику древних букв никогда не поспеть за новым выговором устного языка. Кто знает, какие изменения ждут наш алфавит в будущем?! Об этом узнают только наши далекие потомки…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84770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Эпилог: «А что же дальше?..»</a:t>
            </a:r>
            <a:endParaRPr lang="ru-RU" sz="44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442915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4357718" cy="193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770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А. Ахматова о русской речи.</a:t>
            </a:r>
            <a:endParaRPr lang="ru-RU" sz="48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43240" y="1785926"/>
            <a:ext cx="5786478" cy="357190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страшно под пулями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мертвыми лечь,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горько остаться без крова.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мы сохраним тебя русская речь,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Великое русское слово.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Свободным и чистым тебя пронесем.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внукам дадим, и от плена спасем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навеки.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5500702"/>
            <a:ext cx="5564896" cy="5952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i="1" dirty="0" smtClean="0"/>
              <a:t>А.А. Ахматова</a:t>
            </a:r>
            <a:endParaRPr lang="ru-RU" sz="2400" b="1" i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928926" cy="4643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7627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Викторина:</a:t>
            </a:r>
            <a:endParaRPr lang="ru-RU" sz="60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6215106" cy="557216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 какими именами связано возникновение славянского азбуки?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Когда и где </a:t>
            </a:r>
            <a:r>
              <a:rPr lang="ru-RU" b="1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солунские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братья огласили изобретение славянского алфавита?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Какая азбука древнее – кириллица или глаголица?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 какого века употреблялся славянский язык?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придумал букву Ё?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Когда и кем был утвержден современный нам алфавит?</a:t>
            </a:r>
            <a:endParaRPr lang="ru-RU" b="1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43702" y="928670"/>
            <a:ext cx="2357454" cy="592933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714752"/>
            <a:ext cx="1357322" cy="152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214554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214950"/>
            <a:ext cx="135732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928670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43240" y="1071546"/>
            <a:ext cx="5757874" cy="5572164"/>
          </a:xfr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22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</a:t>
            </a:r>
            <a:r>
              <a:rPr lang="ru-RU" b="1" i="1" u="sng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первая</a:t>
            </a:r>
            <a:r>
              <a:rPr lang="ru-RU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b="1" dirty="0" smtClean="0">
              <a:ln w="1905">
                <a:solidFill>
                  <a:schemeClr val="bg2">
                    <a:lumMod val="10000"/>
                  </a:schemeClr>
                </a:solidFill>
              </a:ln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« 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Дорога к письменности».</a:t>
            </a:r>
          </a:p>
          <a:p>
            <a:pPr>
              <a:buNone/>
            </a:pPr>
            <a:endParaRPr lang="ru-RU" sz="2400" b="1" i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/>
              </a:solidFill>
            </a:endParaRP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</a:t>
            </a:r>
            <a:r>
              <a:rPr lang="ru-RU" b="1" i="1" u="sng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вторая</a:t>
            </a:r>
            <a:r>
              <a:rPr lang="ru-RU" sz="30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«Бессмертный след Кирилла и 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                                        </a:t>
            </a:r>
            <a:r>
              <a:rPr lang="ru-RU" sz="2400" b="1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Мефодия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».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</a:t>
            </a:r>
            <a:r>
              <a:rPr lang="ru-RU" b="1" i="1" u="sng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третья</a:t>
            </a:r>
            <a:r>
              <a:rPr lang="ru-RU" sz="3000" b="1" i="1" u="sng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«Из жизни русского алфавита».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       </a:t>
            </a:r>
            <a:r>
              <a:rPr lang="ru-RU" b="1" i="1" u="sng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четвертая:</a:t>
            </a: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   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       «День славянской 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 письменности и культуры».</a:t>
            </a: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429684" cy="847708"/>
          </a:xfrm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Содержание журнала:</a:t>
            </a:r>
            <a:endParaRPr lang="ru-RU" sz="54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2714644" cy="128588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3000396" cy="157163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3071834" cy="164307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857760"/>
            <a:ext cx="3143272" cy="17811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8" name="Солнце 7"/>
          <p:cNvSpPr/>
          <p:nvPr/>
        </p:nvSpPr>
        <p:spPr>
          <a:xfrm>
            <a:off x="3428992" y="1071546"/>
            <a:ext cx="571504" cy="5715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3786182" y="2285992"/>
            <a:ext cx="571504" cy="5715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4071934" y="3500438"/>
            <a:ext cx="571504" cy="5715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4500562" y="4786322"/>
            <a:ext cx="571504" cy="5715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5857892"/>
            <a:ext cx="8329642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первая: </a:t>
            </a:r>
            <a:b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«Дорога к письменности»</a:t>
            </a:r>
            <a:endParaRPr lang="ru-RU" sz="44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2148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27860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20717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143380"/>
            <a:ext cx="2143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14338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4143380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1643050"/>
            <a:ext cx="17859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57818" y="1071546"/>
            <a:ext cx="3429024" cy="5357850"/>
          </a:xfr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hardEdg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 древние люди стали селиться в пещерах, они увидели на стенах царапины от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медведей. Тогда люди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ли, что на ровной поверхности можно нацарапать изображение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358246" cy="77627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1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ДРЕВНИЕ ЛЮДИ. НАСКАЛЬНЫЕ РИСУНКИ</a:t>
            </a:r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ru-RU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357562"/>
            <a:ext cx="26432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142984"/>
            <a:ext cx="19288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3286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929066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500174"/>
            <a:ext cx="3143272" cy="5000660"/>
          </a:xfr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hardEdg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Около 5 тыс.лет назад в Египте были созданы первые письменные знаки – 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иероглифы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«священные знаки». Иероглиф мог означать как целое слово, так и его часть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29684" cy="78581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ЕГИПЕТСКОЕ ИЕРОГЛИФИЧЕСКОЕ ПИСЬМО.</a:t>
            </a:r>
            <a:endParaRPr lang="ru-RU" sz="28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298"/>
            <a:ext cx="171451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214818"/>
            <a:ext cx="171451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571876"/>
            <a:ext cx="357190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214422"/>
            <a:ext cx="357190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285860"/>
            <a:ext cx="2857488" cy="5572140"/>
          </a:xfrm>
          <a:scene3d>
            <a:camera prst="orthographicFront"/>
            <a:lightRig rig="threePt" dir="t"/>
          </a:scene3d>
          <a:sp3d prstMaterial="flat"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        мужчина</a:t>
            </a:r>
          </a:p>
          <a:p>
            <a:endParaRPr lang="ru-RU" dirty="0" smtClean="0"/>
          </a:p>
          <a:p>
            <a:r>
              <a:rPr lang="ru-RU" dirty="0" smtClean="0"/>
              <a:t>              женщина</a:t>
            </a:r>
          </a:p>
          <a:p>
            <a:endParaRPr lang="ru-RU" dirty="0" smtClean="0"/>
          </a:p>
          <a:p>
            <a:r>
              <a:rPr lang="ru-RU" dirty="0" smtClean="0"/>
              <a:t>              старик</a:t>
            </a:r>
          </a:p>
          <a:p>
            <a:endParaRPr lang="ru-RU" dirty="0" smtClean="0"/>
          </a:p>
          <a:p>
            <a:r>
              <a:rPr lang="ru-RU" dirty="0" smtClean="0"/>
              <a:t>              ходить</a:t>
            </a:r>
          </a:p>
          <a:p>
            <a:endParaRPr lang="ru-RU" dirty="0" smtClean="0"/>
          </a:p>
          <a:p>
            <a:r>
              <a:rPr lang="ru-RU" dirty="0" smtClean="0"/>
              <a:t>              смотреть</a:t>
            </a:r>
          </a:p>
          <a:p>
            <a:endParaRPr lang="ru-RU" dirty="0" smtClean="0"/>
          </a:p>
          <a:p>
            <a:r>
              <a:rPr lang="ru-RU" dirty="0" smtClean="0"/>
              <a:t>              скот</a:t>
            </a:r>
          </a:p>
          <a:p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3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ПРОЧТИ ЕГИПЕТСКИЕ ИЕРОГЛИФЫ!</a:t>
            </a:r>
            <a:endParaRPr lang="ru-RU" sz="36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3000364" y="1285860"/>
            <a:ext cx="2643206" cy="557214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        хлеб</a:t>
            </a:r>
          </a:p>
          <a:p>
            <a:endParaRPr lang="ru-RU" dirty="0" smtClean="0"/>
          </a:p>
          <a:p>
            <a:r>
              <a:rPr lang="ru-RU" dirty="0" smtClean="0"/>
              <a:t>              солнце</a:t>
            </a:r>
          </a:p>
          <a:p>
            <a:endParaRPr lang="ru-RU" dirty="0" smtClean="0"/>
          </a:p>
          <a:p>
            <a:r>
              <a:rPr lang="ru-RU" dirty="0" smtClean="0"/>
              <a:t>               рот</a:t>
            </a:r>
          </a:p>
          <a:p>
            <a:endParaRPr lang="ru-RU" dirty="0" smtClean="0"/>
          </a:p>
          <a:p>
            <a:r>
              <a:rPr lang="ru-RU" dirty="0" smtClean="0"/>
              <a:t>              дом</a:t>
            </a:r>
          </a:p>
          <a:p>
            <a:endParaRPr lang="ru-RU" dirty="0" smtClean="0"/>
          </a:p>
          <a:p>
            <a:r>
              <a:rPr lang="ru-RU" dirty="0" smtClean="0"/>
              <a:t>              пахать</a:t>
            </a:r>
          </a:p>
          <a:p>
            <a:r>
              <a:rPr lang="ru-RU" dirty="0" smtClean="0"/>
              <a:t>              землю</a:t>
            </a:r>
          </a:p>
          <a:p>
            <a:endParaRPr lang="ru-RU" dirty="0" smtClean="0"/>
          </a:p>
          <a:p>
            <a:r>
              <a:rPr lang="ru-RU" dirty="0" smtClean="0"/>
              <a:t>              дорога</a:t>
            </a:r>
          </a:p>
          <a:p>
            <a:endParaRPr lang="ru-RU" dirty="0" smtClean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785818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785818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785818" cy="823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214950"/>
            <a:ext cx="823917" cy="428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786454"/>
            <a:ext cx="823917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Содержимое 13"/>
          <p:cNvPicPr>
            <a:picLocks noGrp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357430"/>
            <a:ext cx="785818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4071942"/>
            <a:ext cx="785818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4929198"/>
            <a:ext cx="785818" cy="728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5786454"/>
            <a:ext cx="785818" cy="733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40" y="1500174"/>
            <a:ext cx="785818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43240" y="3357562"/>
            <a:ext cx="1038231" cy="481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8" y="1571612"/>
            <a:ext cx="1038231" cy="481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54" y="1428736"/>
            <a:ext cx="785818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Содержимое 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1214422"/>
            <a:ext cx="785818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500306"/>
            <a:ext cx="785818" cy="823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857496"/>
            <a:ext cx="823917" cy="428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2571744"/>
            <a:ext cx="823917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Содержимое 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786190"/>
            <a:ext cx="785818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8148" y="3857628"/>
            <a:ext cx="785818" cy="728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Содержимое 13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857628"/>
            <a:ext cx="785818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Рисунок 30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4429132"/>
            <a:ext cx="819155" cy="657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57884" y="5143512"/>
            <a:ext cx="819155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Рисунок 32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5214950"/>
            <a:ext cx="785818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Рисунок 33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9586" y="5214950"/>
            <a:ext cx="785818" cy="733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643570" y="1071546"/>
            <a:ext cx="3043230" cy="521497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Греки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заимство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вали 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кийцев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слоговое письмо, но преобразовали его, создав первый в мире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алфавит.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Буквы передают уже не слово, а звуки речи. Греческий алфавит – «прадедушка» славянской азбуки!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01080" cy="64294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ДРЕВНЯЯ ГРЕЦИЯ. ПЕРВЫЙ АЛФАВИТ.</a:t>
            </a:r>
            <a:endParaRPr lang="ru-RU" sz="32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3171832" cy="272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28575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000108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14818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lat" dir="t">
              <a:rot lat="0" lon="0" rev="18900000"/>
            </a:lightRig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Страница вторая:</a:t>
            </a:r>
            <a:br>
              <a:rPr lang="ru-RU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«Бессмертный след Кирилла и </a:t>
            </a:r>
            <a:r>
              <a:rPr lang="ru-RU" sz="3100" b="1" spc="0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Мефодия</a:t>
            </a:r>
            <a:r>
              <a:rPr lang="ru-RU" sz="3100" b="1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».</a:t>
            </a:r>
            <a:endParaRPr lang="ru-RU" sz="3100" b="1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071942"/>
            <a:ext cx="31194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357298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314327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7158" y="3857628"/>
            <a:ext cx="3357586" cy="278608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357430"/>
            <a:ext cx="4572032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3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1163</TotalTime>
  <Words>1024</Words>
  <Application>Microsoft Office PowerPoint</Application>
  <PresentationFormat>Экран (4:3)</PresentationFormat>
  <Paragraphs>129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Слайд 1</vt:lpstr>
      <vt:lpstr>               А знаете ли вы, как    возникла русская  письменность?</vt:lpstr>
      <vt:lpstr>Содержание журнала:</vt:lpstr>
      <vt:lpstr>Страница первая:  «Дорога к письменности»</vt:lpstr>
      <vt:lpstr>ДРЕВНИЕ ЛЮДИ. НАСКАЛЬНЫЕ РИСУНКИ.</vt:lpstr>
      <vt:lpstr>ЕГИПЕТСКОЕ ИЕРОГЛИФИЧЕСКОЕ ПИСЬМО.</vt:lpstr>
      <vt:lpstr>ПРОЧТИ ЕГИПЕТСКИЕ ИЕРОГЛИФЫ!</vt:lpstr>
      <vt:lpstr>ДРЕВНЯЯ ГРЕЦИЯ. ПЕРВЫЙ АЛФАВИТ.</vt:lpstr>
      <vt:lpstr>Страница вторая: «Бессмертный след Кирилла и Мефодия».</vt:lpstr>
      <vt:lpstr>Солунские братья  Кирилл и Мефодий.</vt:lpstr>
      <vt:lpstr>Глаголица. Первая славянская азбука.</vt:lpstr>
      <vt:lpstr>Святые равноапостольные братья Кирилл и Мефодий.</vt:lpstr>
      <vt:lpstr>Страница третья: «Из жизни русского алфавита»</vt:lpstr>
      <vt:lpstr>Кириллица.  Вторая славянская азбука.</vt:lpstr>
      <vt:lpstr>«Тайный смысл  славянской азбуки»</vt:lpstr>
      <vt:lpstr>«Азбуку учат – во всю губу кричат!»</vt:lpstr>
      <vt:lpstr>Гражданская азбука Петра I. </vt:lpstr>
      <vt:lpstr>История одной буквы:                                буква </vt:lpstr>
      <vt:lpstr>Современный алфавит.</vt:lpstr>
      <vt:lpstr>«Ушедшие» буквы.</vt:lpstr>
      <vt:lpstr>История одной буквы:                          Буква </vt:lpstr>
      <vt:lpstr>Страница четвертая: «День славянской письменности и культуры»</vt:lpstr>
      <vt:lpstr>Празднование Дня славянской письменности в Болгарии.</vt:lpstr>
      <vt:lpstr>Празднование Дня славянской письменности в России.</vt:lpstr>
      <vt:lpstr>Памятники Кириллу и Мефодию.</vt:lpstr>
      <vt:lpstr>Эпилог: «А что же дальше?..»</vt:lpstr>
      <vt:lpstr>А. Ахматова о русской речи.</vt:lpstr>
      <vt:lpstr>Викторина: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120</cp:revision>
  <dcterms:created xsi:type="dcterms:W3CDTF">2011-05-13T09:21:52Z</dcterms:created>
  <dcterms:modified xsi:type="dcterms:W3CDTF">2011-05-20T14:12:20Z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1795921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